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4"/>
  </p:notesMasterIdLst>
  <p:sldIdLst>
    <p:sldId id="256" r:id="rId2"/>
    <p:sldId id="333" r:id="rId3"/>
    <p:sldId id="546" r:id="rId4"/>
    <p:sldId id="543" r:id="rId5"/>
    <p:sldId id="552" r:id="rId6"/>
    <p:sldId id="547" r:id="rId7"/>
    <p:sldId id="553" r:id="rId8"/>
    <p:sldId id="554" r:id="rId9"/>
    <p:sldId id="307" r:id="rId10"/>
    <p:sldId id="576" r:id="rId11"/>
    <p:sldId id="575" r:id="rId12"/>
    <p:sldId id="555" r:id="rId13"/>
    <p:sldId id="556" r:id="rId14"/>
    <p:sldId id="557" r:id="rId15"/>
    <p:sldId id="558" r:id="rId16"/>
    <p:sldId id="559" r:id="rId17"/>
    <p:sldId id="560" r:id="rId18"/>
    <p:sldId id="561" r:id="rId19"/>
    <p:sldId id="562" r:id="rId20"/>
    <p:sldId id="563" r:id="rId21"/>
    <p:sldId id="564" r:id="rId22"/>
    <p:sldId id="565" r:id="rId23"/>
    <p:sldId id="566" r:id="rId24"/>
    <p:sldId id="567" r:id="rId25"/>
    <p:sldId id="568" r:id="rId26"/>
    <p:sldId id="569" r:id="rId27"/>
    <p:sldId id="570" r:id="rId28"/>
    <p:sldId id="571" r:id="rId29"/>
    <p:sldId id="572" r:id="rId30"/>
    <p:sldId id="573" r:id="rId31"/>
    <p:sldId id="574" r:id="rId32"/>
    <p:sldId id="33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8FD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39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8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86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40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62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94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42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27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47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79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81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23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31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30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21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34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078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14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95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006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220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27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62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32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85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0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89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73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4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Relationship Id="rId9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07" y="155558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8239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12: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numerical schemes for PDEs via deep learning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361427-37D8-46C8-9C84-F47E163DF02A}"/>
              </a:ext>
            </a:extLst>
          </p:cNvPr>
          <p:cNvSpPr/>
          <p:nvPr/>
        </p:nvSpPr>
        <p:spPr>
          <a:xfrm>
            <a:off x="2497488" y="5505133"/>
            <a:ext cx="414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https://github.com/XuhuiM/SciML-Course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FDM-based PINNs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0" y="1112909"/>
            <a:ext cx="3794306" cy="286886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426721" y="1190533"/>
            <a:ext cx="3946706" cy="3171315"/>
            <a:chOff x="5465971" y="1054037"/>
            <a:chExt cx="3946706" cy="3171315"/>
          </a:xfrm>
        </p:grpSpPr>
        <p:grpSp>
          <p:nvGrpSpPr>
            <p:cNvPr id="5" name="组合 4"/>
            <p:cNvGrpSpPr/>
            <p:nvPr/>
          </p:nvGrpSpPr>
          <p:grpSpPr>
            <a:xfrm>
              <a:off x="5465971" y="1054037"/>
              <a:ext cx="3474611" cy="2004879"/>
              <a:chOff x="5151229" y="1346753"/>
              <a:chExt cx="3474611" cy="20048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b="0" dirty="0"/>
                  </a:p>
                  <a:p>
                    <a:endParaRPr lang="en-US" b="0" dirty="0"/>
                  </a:p>
                  <a:p>
                    <a:pPr algn="ctr"/>
                    <a:r>
                      <a:rPr lang="en-US" dirty="0"/>
                      <a:t>…</a:t>
                    </a:r>
                  </a:p>
                  <a:p>
                    <a:pPr algn="ctr"/>
                    <a:endParaRPr lang="en-US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文本框 3"/>
            <p:cNvSpPr txBox="1"/>
            <p:nvPr/>
          </p:nvSpPr>
          <p:spPr>
            <a:xfrm>
              <a:off x="5618371" y="1054037"/>
              <a:ext cx="477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18371" y="3279077"/>
              <a:ext cx="3794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  PDE part: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finite difference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BE1F7E1-211A-4E2D-87EC-F8C396EAF36B}"/>
              </a:ext>
            </a:extLst>
          </p:cNvPr>
          <p:cNvSpPr txBox="1"/>
          <p:nvPr/>
        </p:nvSpPr>
        <p:spPr>
          <a:xfrm>
            <a:off x="646881" y="4167881"/>
            <a:ext cx="412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networks (PINNs)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01FEA2-2C02-48B7-A535-633F9103D0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881" y="4475658"/>
            <a:ext cx="3305046" cy="200298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1A32E80-BF36-4E42-B862-B705F4769D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9286"/>
          <a:stretch/>
        </p:blipFill>
        <p:spPr>
          <a:xfrm>
            <a:off x="4313548" y="4478478"/>
            <a:ext cx="4334317" cy="7395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C0BC4BC-804A-4511-A982-4CC83D796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7528" y="5219030"/>
            <a:ext cx="4842633" cy="1149994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A595BFA-A44E-4814-99C5-C821065034AF}"/>
              </a:ext>
            </a:extLst>
          </p:cNvPr>
          <p:cNvSpPr/>
          <p:nvPr/>
        </p:nvSpPr>
        <p:spPr>
          <a:xfrm>
            <a:off x="7987914" y="6581001"/>
            <a:ext cx="11560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Lim, et al, 2022</a:t>
            </a:r>
          </a:p>
        </p:txBody>
      </p:sp>
    </p:spTree>
    <p:extLst>
      <p:ext uri="{BB962C8B-B14F-4D97-AF65-F5344CB8AC3E}">
        <p14:creationId xmlns:p14="http://schemas.microsoft.com/office/powerpoint/2010/main" val="83194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FDM-based PINNs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0" y="1112909"/>
            <a:ext cx="3794306" cy="286886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426721" y="1190533"/>
            <a:ext cx="3946706" cy="3171315"/>
            <a:chOff x="5465971" y="1054037"/>
            <a:chExt cx="3946706" cy="3171315"/>
          </a:xfrm>
        </p:grpSpPr>
        <p:grpSp>
          <p:nvGrpSpPr>
            <p:cNvPr id="5" name="组合 4"/>
            <p:cNvGrpSpPr/>
            <p:nvPr/>
          </p:nvGrpSpPr>
          <p:grpSpPr>
            <a:xfrm>
              <a:off x="5465971" y="1054037"/>
              <a:ext cx="3474611" cy="2004879"/>
              <a:chOff x="5151229" y="1346753"/>
              <a:chExt cx="3474611" cy="20048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b="0" dirty="0"/>
                  </a:p>
                  <a:p>
                    <a:endParaRPr lang="en-US" b="0" dirty="0"/>
                  </a:p>
                  <a:p>
                    <a:pPr algn="ctr"/>
                    <a:r>
                      <a:rPr lang="en-US" dirty="0"/>
                      <a:t>…</a:t>
                    </a:r>
                  </a:p>
                  <a:p>
                    <a:pPr algn="ctr"/>
                    <a:endParaRPr lang="en-US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文本框 3"/>
            <p:cNvSpPr txBox="1"/>
            <p:nvPr/>
          </p:nvSpPr>
          <p:spPr>
            <a:xfrm>
              <a:off x="5618371" y="1054037"/>
              <a:ext cx="477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18371" y="3279077"/>
              <a:ext cx="3794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  PDE part: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finite difference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/>
          <p:cNvSpPr txBox="1"/>
          <p:nvPr/>
        </p:nvSpPr>
        <p:spPr>
          <a:xfrm>
            <a:off x="580738" y="4661765"/>
            <a:ext cx="8056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0738" y="506607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80738" y="5527118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7250533" y="6396335"/>
            <a:ext cx="1893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JCP, 2019</a:t>
            </a:r>
          </a:p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Meng, et al, CMAME, 2020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E1F7E1-211A-4E2D-87EC-F8C396EAF36B}"/>
              </a:ext>
            </a:extLst>
          </p:cNvPr>
          <p:cNvSpPr txBox="1"/>
          <p:nvPr/>
        </p:nvSpPr>
        <p:spPr>
          <a:xfrm>
            <a:off x="646881" y="4167881"/>
            <a:ext cx="412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networks (PINNs)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45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494686" y="1333902"/>
            <a:ext cx="852456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review on FDM/FVM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numerical schemes from data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to PDEs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1785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Learning numerical schemes from data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7423355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Zhuang, et al, PRF, 2021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95D135-B576-44B5-9746-B5B6E08A7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544" y="856271"/>
            <a:ext cx="1857634" cy="8192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D0DEE6-4F2F-4197-B447-96C694C0E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517" y="2042813"/>
            <a:ext cx="2419688" cy="9335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EDC82F-A9A7-4EC9-A75D-437A6BD20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" y="3429000"/>
            <a:ext cx="9126224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3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Learning numerical schemes from data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7423355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Zhuang, et al, PRF, 2021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79ACBF-A8FA-42BF-A50E-8C9471FAB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01" y="889663"/>
            <a:ext cx="7060798" cy="47369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4C8A02-E128-4337-A51C-ABBF06FFE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49" y="5662077"/>
            <a:ext cx="4305901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3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Example: 1D advection equation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7423355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Zhuang, et al, PRF, 2021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1322D3-10AB-47DB-838C-8E10A8C22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544" y="856271"/>
            <a:ext cx="1857634" cy="8192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4998C78-9822-460E-832E-F3E34B9666CC}"/>
                  </a:ext>
                </a:extLst>
              </p:cNvPr>
              <p:cNvSpPr txBox="1"/>
              <p:nvPr/>
            </p:nvSpPr>
            <p:spPr>
              <a:xfrm>
                <a:off x="3972233" y="1957659"/>
                <a:ext cx="4975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 convolutional layers with 32 filters per layer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4998C78-9822-460E-832E-F3E34B966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233" y="1957659"/>
                <a:ext cx="4975122" cy="369332"/>
              </a:xfrm>
              <a:prstGeom prst="rect">
                <a:avLst/>
              </a:prstGeom>
              <a:blipFill>
                <a:blip r:embed="rId4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14B1F56-2A57-4B04-BAFD-26BC213AB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281" y="2381685"/>
            <a:ext cx="2019582" cy="2572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7F910CD-5472-4B77-9A1F-4A2FD8EBAA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5" r="52263" b="61400"/>
          <a:stretch/>
        </p:blipFill>
        <p:spPr>
          <a:xfrm>
            <a:off x="3196762" y="2925887"/>
            <a:ext cx="2545276" cy="20224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500A140-9779-477D-B0B1-6F8348A944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8" y="5070565"/>
            <a:ext cx="8392582" cy="95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Example: 1D advection equation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7423355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Zhuang, et al, PRF, 2021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1322D3-10AB-47DB-838C-8E10A8C22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544" y="856271"/>
            <a:ext cx="1857634" cy="8192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B02E42-93F1-4E2B-839C-69C3312F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33" y="1675535"/>
            <a:ext cx="2419688" cy="9335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4B1F56-2A57-4B04-BAFD-26BC213AB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78" y="2378322"/>
            <a:ext cx="2019582" cy="2572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D5D4D3-C215-430D-9746-E27BAE6ED5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95" y="809259"/>
            <a:ext cx="6516009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9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Example: 1D advection equation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7423355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Zhuang, et al, PRF, 2021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9D5D4D3-C215-430D-9746-E27BAE6ED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169" y="1048829"/>
            <a:ext cx="6516009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5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Example: 1D advection equation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7423355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Zhuang, et al, PRF, 2021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B121AC-D5C4-435B-A3A7-A09A57341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42" y="1451543"/>
            <a:ext cx="7640116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2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Example: 1D advection equation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7423355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Zhuang, et al, PRF, 2021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EFA14C-7882-440B-AA1C-8CC10ECCB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73" y="854613"/>
            <a:ext cx="7106654" cy="562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2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494686" y="1333902"/>
            <a:ext cx="852456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review on FDM/FVM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numerical schemes from data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to PDEs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301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Example: 2D deformational flow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7423355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Zhuang, et al, PRF, 2021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17814B-03AC-4141-B784-AEF6C8278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10" y="976314"/>
            <a:ext cx="7735380" cy="21720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F128C2-F304-4D02-968A-C6A73062F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9" y="3321393"/>
            <a:ext cx="7783011" cy="10288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EE8071-8FA3-4A29-BB5D-2323B3C88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2" y="4699487"/>
            <a:ext cx="7897327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Example: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2D deformational flow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7423355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Zhuang, et al, PRF, 2021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6F1568-FF5B-4F92-958D-FFDC6E455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73" y="846151"/>
            <a:ext cx="7725853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Example: 2D advection equation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7423355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Zhuang, et al, PRF, 2021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8E1DCB-1C43-49B7-9933-F60D53991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28" y="1060127"/>
            <a:ext cx="7468642" cy="9621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F555AD-BC66-412B-B316-E71F92F8A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85" y="2122147"/>
            <a:ext cx="7716327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9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Example: 2D Turbulence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7423355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Zhuang, et al, PRF, 2021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F3A9B0-9843-4DE4-902E-97B8EF1FB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2" y="967923"/>
            <a:ext cx="8964276" cy="13432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B79E8B-601F-4282-B85B-3738DA4EA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796"/>
            <a:ext cx="9144000" cy="261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Example: 2D Turbulence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7423355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Zhuang, et al, PRF, 2021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5EA620-1C37-4D3A-9BC6-365B41033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" y="751448"/>
            <a:ext cx="7488731" cy="583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1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Example: 2D Turbulence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7423355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Zhuang, et al, PRF, 2021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6E5768-8A65-4715-B9D0-963D85FA5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3" y="902070"/>
            <a:ext cx="6981234" cy="55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9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Example: 2D Turbulence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7423355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Zhuang, et al, PRF, 2021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0EDD9D-C921-4BC3-9D7F-7FCEDE083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98" y="780817"/>
            <a:ext cx="5503737" cy="59386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CF978F-119F-404E-B006-3A97DA2A0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21" y="2495420"/>
            <a:ext cx="2419688" cy="9335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E63A88-85C1-4525-95E5-CFF3194422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5" t="61695" r="42017"/>
          <a:stretch/>
        </p:blipFill>
        <p:spPr>
          <a:xfrm>
            <a:off x="6440129" y="3750158"/>
            <a:ext cx="1789472" cy="56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4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Example: Turbulence (FVM)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7305368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Kochkov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PNAS, 2021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DECA42-1EB6-421F-B60D-B8572133D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12" y="1018002"/>
            <a:ext cx="5201376" cy="14003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3550928-7F14-4FFD-8FF9-C57F6D367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00" y="2680236"/>
            <a:ext cx="6801799" cy="24006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27F441C-E556-4713-9FA1-F2A5195EE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65" y="5420839"/>
            <a:ext cx="3534268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1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Example: Turbulence (FVM)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7305368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Kochkov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PNAS, 2021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380F78-42EC-4103-A3A6-AB55C8083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05" y="942951"/>
            <a:ext cx="6906589" cy="22196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E92C1D-CECC-49DE-ABD4-968C58D2A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1" y="3303944"/>
            <a:ext cx="6916115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9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Example: Turbulence (FVM)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7305368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Kochkov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PNAS, 2021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7066DB-23E5-4171-97BF-1DCB387BB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35"/>
            <a:ext cx="9144000" cy="390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4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494686" y="1333902"/>
            <a:ext cx="852456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Brief review on FDM/FVM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numerical schemes from data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to PDEs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7881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Example: Turbulence (FVM)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7305368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Kochkov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PNAS, 2021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DADCB1-E472-4D0F-9C5C-87FA7AB99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8994"/>
            <a:ext cx="9144000" cy="362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2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Example: Turbulence (FVM)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7305368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Kochkov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PNAS, 2021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218BEA-7EFE-4D66-9623-84C5FDAB5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5148"/>
            <a:ext cx="9144000" cy="370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5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Finite Difference Method (FDM)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8278761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Wiki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E99CF6-8E67-4534-8CBD-1828D7028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7215"/>
            <a:ext cx="9135750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Finite Difference Method (FDM)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8278761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Wiki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D9D105-AE74-4FAE-B8CA-91D700EB0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7" y="854572"/>
            <a:ext cx="7201905" cy="10860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376E43-AEE8-4BCD-957C-71C3B9167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1" y="2350595"/>
            <a:ext cx="4829849" cy="10383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9899A9-F20D-40A6-ACBF-6FBC2CE24D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16" y="2201981"/>
            <a:ext cx="2911737" cy="17804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3CF1C2C-4092-4259-8E9D-C2506F3CC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14" y="3522691"/>
            <a:ext cx="3667637" cy="116221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59D6092-7361-4CA4-8E4A-66816CFFE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62" y="4818630"/>
            <a:ext cx="4839375" cy="17623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1FEA2D0-D4A3-4929-BCAE-1E9B854668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46" y="4597159"/>
            <a:ext cx="2911737" cy="1780406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8B94EF0-93B9-4FDA-B55B-1896D1C50ACE}"/>
              </a:ext>
            </a:extLst>
          </p:cNvPr>
          <p:cNvSpPr/>
          <p:nvPr/>
        </p:nvSpPr>
        <p:spPr>
          <a:xfrm>
            <a:off x="472053" y="2185803"/>
            <a:ext cx="5132303" cy="253227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F32DA08-31FC-41AA-A99D-858ED950EE8F}"/>
              </a:ext>
            </a:extLst>
          </p:cNvPr>
          <p:cNvSpPr/>
          <p:nvPr/>
        </p:nvSpPr>
        <p:spPr>
          <a:xfrm>
            <a:off x="472053" y="4793570"/>
            <a:ext cx="5132303" cy="1975134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Finite Volume Method (FVM)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8278761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Wiki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DE903D7-363C-41E9-B7F0-B24A706F6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441" y="2427268"/>
            <a:ext cx="1629002" cy="6287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3D1D62-642A-4F03-ADB0-49EBB992B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0454"/>
            <a:ext cx="9144000" cy="380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1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Finite Volume Method (FVM)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8278761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Wiki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C04C3F-02CC-4646-8C90-68BED2484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0074"/>
            <a:ext cx="9144000" cy="470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2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Finite Volume Method (FVM)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35958-7F4F-4DFA-A445-C53FCEC8A9A4}"/>
              </a:ext>
            </a:extLst>
          </p:cNvPr>
          <p:cNvSpPr txBox="1"/>
          <p:nvPr/>
        </p:nvSpPr>
        <p:spPr>
          <a:xfrm>
            <a:off x="8278761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Wiki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A7FFB4-260B-48EB-8A0A-B69BE8075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630"/>
            <a:ext cx="9144000" cy="175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6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From DNNs to PINNs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0" y="1112909"/>
            <a:ext cx="3794306" cy="286886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426721" y="1190533"/>
            <a:ext cx="3474611" cy="3171315"/>
            <a:chOff x="5465971" y="1054037"/>
            <a:chExt cx="3474611" cy="3171315"/>
          </a:xfrm>
        </p:grpSpPr>
        <p:grpSp>
          <p:nvGrpSpPr>
            <p:cNvPr id="5" name="组合 4"/>
            <p:cNvGrpSpPr/>
            <p:nvPr/>
          </p:nvGrpSpPr>
          <p:grpSpPr>
            <a:xfrm>
              <a:off x="5465971" y="1054037"/>
              <a:ext cx="3474611" cy="2004879"/>
              <a:chOff x="5151229" y="1346753"/>
              <a:chExt cx="3474611" cy="20048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b="0" dirty="0"/>
                  </a:p>
                  <a:p>
                    <a:endParaRPr lang="en-US" b="0" dirty="0"/>
                  </a:p>
                  <a:p>
                    <a:pPr algn="ctr"/>
                    <a:r>
                      <a:rPr lang="en-US" dirty="0"/>
                      <a:t>…</a:t>
                    </a:r>
                  </a:p>
                  <a:p>
                    <a:pPr algn="ctr"/>
                    <a:endParaRPr lang="en-US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文本框 3"/>
            <p:cNvSpPr txBox="1"/>
            <p:nvPr/>
          </p:nvSpPr>
          <p:spPr>
            <a:xfrm>
              <a:off x="5618371" y="1054037"/>
              <a:ext cx="477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18371" y="3279077"/>
              <a:ext cx="284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  PDE part: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Chain rule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/>
          <p:cNvSpPr txBox="1"/>
          <p:nvPr/>
        </p:nvSpPr>
        <p:spPr>
          <a:xfrm>
            <a:off x="580738" y="4661765"/>
            <a:ext cx="8056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0738" y="506607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80738" y="5527118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7250533" y="6396335"/>
            <a:ext cx="1893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JCP, 2019</a:t>
            </a:r>
          </a:p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Meng, et al, CMAME, 2020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E1F7E1-211A-4E2D-87EC-F8C396EAF36B}"/>
              </a:ext>
            </a:extLst>
          </p:cNvPr>
          <p:cNvSpPr txBox="1"/>
          <p:nvPr/>
        </p:nvSpPr>
        <p:spPr>
          <a:xfrm>
            <a:off x="646881" y="4167881"/>
            <a:ext cx="412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networks (PINNs)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3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14800</TotalTime>
  <Words>667</Words>
  <Application>Microsoft Office PowerPoint</Application>
  <PresentationFormat>全屏显示(4:3)</PresentationFormat>
  <Paragraphs>180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Microsoft YaHei UI</vt:lpstr>
      <vt:lpstr>等线</vt:lpstr>
      <vt:lpstr>等线 Light</vt:lpstr>
      <vt:lpstr>华文楷体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1438</cp:revision>
  <dcterms:created xsi:type="dcterms:W3CDTF">2017-09-04T15:34:47Z</dcterms:created>
  <dcterms:modified xsi:type="dcterms:W3CDTF">2025-05-26T05:27:10Z</dcterms:modified>
</cp:coreProperties>
</file>